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sldIdLst>
    <p:sldId id="256" r:id="rId2"/>
    <p:sldId id="257" r:id="rId3"/>
    <p:sldId id="266" r:id="rId4"/>
    <p:sldId id="303" r:id="rId5"/>
    <p:sldId id="301" r:id="rId6"/>
    <p:sldId id="302" r:id="rId7"/>
    <p:sldId id="299" r:id="rId8"/>
    <p:sldId id="30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728" autoAdjust="0"/>
  </p:normalViewPr>
  <p:slideViewPr>
    <p:cSldViewPr>
      <p:cViewPr>
        <p:scale>
          <a:sx n="144" d="100"/>
          <a:sy n="144" d="100"/>
        </p:scale>
        <p:origin x="408" y="-11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0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565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7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9F7B2-3212-480D-9932-37F0240EE20A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00043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237425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423520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12883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26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sk-S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35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66902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89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957710C-F1A9-42F2-9B99-AA24B4BEA392}" type="slidenum">
              <a:rPr lang="sk-SK" altLang="en-US" smtClean="0"/>
              <a:pPr>
                <a:defRPr/>
              </a:pPr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237594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spd="slow">
    <p:push dir="u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2565400"/>
            <a:ext cx="7524750" cy="1081088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k-SK" b="1" dirty="0">
                <a:latin typeface="Arial" panose="020B0604020202020204" pitchFamily="34" charset="0"/>
              </a:rPr>
              <a:t>HARDVÉR A SOFTVÉR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63" y="5661025"/>
            <a:ext cx="5472112" cy="720725"/>
          </a:xfrm>
        </p:spPr>
        <p:txBody>
          <a:bodyPr/>
          <a:lstStyle/>
          <a:p>
            <a:pPr algn="ctr"/>
            <a:r>
              <a:rPr lang="sk-SK" sz="2000" dirty="0">
                <a:cs typeface="Tahoma" panose="020B0604030504040204" pitchFamily="34" charset="0"/>
              </a:rPr>
              <a:t> </a:t>
            </a:r>
          </a:p>
          <a:p>
            <a:pPr algn="ctr"/>
            <a:endParaRPr lang="en-US" sz="2000" dirty="0"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435975" cy="774700"/>
          </a:xfrm>
        </p:spPr>
        <p:txBody>
          <a:bodyPr/>
          <a:lstStyle/>
          <a:p>
            <a:r>
              <a:rPr lang="sk-SK" sz="3600" b="1">
                <a:ln>
                  <a:noFill/>
                </a:ln>
                <a:latin typeface="Arial" panose="020B0604020202020204" pitchFamily="34" charset="0"/>
              </a:rPr>
              <a:t>Osobný počítač (PC)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44563" y="1470025"/>
            <a:ext cx="7886700" cy="14398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sk-SK" sz="2800" dirty="0"/>
              <a:t>Osobný počítač (</a:t>
            </a:r>
            <a:r>
              <a:rPr lang="sk-SK" sz="2800" b="1" dirty="0" err="1">
                <a:solidFill>
                  <a:srgbClr val="FF0000"/>
                </a:solidFill>
              </a:rPr>
              <a:t>P</a:t>
            </a:r>
            <a:r>
              <a:rPr lang="sk-SK" sz="2800" dirty="0" err="1"/>
              <a:t>ersonal</a:t>
            </a:r>
            <a:r>
              <a:rPr lang="sk-SK" sz="2800" dirty="0"/>
              <a:t> </a:t>
            </a:r>
            <a:r>
              <a:rPr lang="sk-SK" sz="2800" b="1" dirty="0" err="1">
                <a:solidFill>
                  <a:srgbClr val="FF0000"/>
                </a:solidFill>
              </a:rPr>
              <a:t>C</a:t>
            </a:r>
            <a:r>
              <a:rPr lang="sk-SK" sz="2800" dirty="0" err="1"/>
              <a:t>omputer</a:t>
            </a:r>
            <a:r>
              <a:rPr lang="sk-SK" sz="2800" dirty="0"/>
              <a:t>) je zariadenie slúžiace na spracovanie informácií. Poznáme ho aj pod pojmom počítačová zostava.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97564" y="3344461"/>
            <a:ext cx="6431421" cy="235362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971550" y="1052513"/>
            <a:ext cx="7761288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sz="2800" dirty="0">
                <a:latin typeface="+mn-lt"/>
              </a:rPr>
              <a:t>je súhrnný názov pre technické vybavenie počítača a počítačových komponentov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medzi hardvér patria všetky počítače, ich súčasti a tiež aj zariadenia, ktoré je možné pripojiť k počítaču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11163" y="260350"/>
            <a:ext cx="82073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669925" indent="-3254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022350" indent="-3508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339850" indent="-315913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681163" indent="-339725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sk-SK" sz="3600" b="1">
                <a:latin typeface="Arial" panose="020B0604020202020204" pitchFamily="34" charset="0"/>
              </a:rPr>
              <a:t>Hardvér (Hardware)</a:t>
            </a:r>
          </a:p>
        </p:txBody>
      </p:sp>
      <p:pic>
        <p:nvPicPr>
          <p:cNvPr id="8196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357563"/>
            <a:ext cx="3687762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189038" y="1149350"/>
            <a:ext cx="3944937" cy="532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sz="2800" dirty="0">
                <a:latin typeface="+mn-lt"/>
              </a:rPr>
              <a:t>Monitor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Klávesnica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Počítačová myš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Reproduktory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Mikrofón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Dataprojektor 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Webkamera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Tlačiareň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Skener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... a ďalšie zariadenia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825500" y="241300"/>
            <a:ext cx="82073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669925" indent="-3254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022350" indent="-3508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339850" indent="-315913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681163" indent="-339725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sk-SK" sz="3600" b="1">
                <a:latin typeface="Arial" panose="020B0604020202020204" pitchFamily="34" charset="0"/>
              </a:rPr>
              <a:t>Hardvér – vonkajšie zariadenia</a:t>
            </a:r>
          </a:p>
        </p:txBody>
      </p:sp>
      <p:grpSp>
        <p:nvGrpSpPr>
          <p:cNvPr id="9220" name="Skupina 11"/>
          <p:cNvGrpSpPr>
            <a:grpSpLocks/>
          </p:cNvGrpSpPr>
          <p:nvPr/>
        </p:nvGrpSpPr>
        <p:grpSpPr bwMode="auto">
          <a:xfrm>
            <a:off x="4211638" y="1700213"/>
            <a:ext cx="4762500" cy="4321175"/>
            <a:chOff x="3372017" y="1102388"/>
            <a:chExt cx="5602275" cy="4918532"/>
          </a:xfrm>
        </p:grpSpPr>
        <p:pic>
          <p:nvPicPr>
            <p:cNvPr id="9221" name="Obrázok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171" y="2895314"/>
              <a:ext cx="1635146" cy="1226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2" name="Obrázok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94" b="17676"/>
            <a:stretch>
              <a:fillRect/>
            </a:stretch>
          </p:blipFill>
          <p:spPr bwMode="auto">
            <a:xfrm>
              <a:off x="6801758" y="1637837"/>
              <a:ext cx="1616571" cy="94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Obrázok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7627" y="1102388"/>
              <a:ext cx="1189217" cy="958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Obrázok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639" y="1787948"/>
              <a:ext cx="1226041" cy="106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Obrázok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9820" y="4521600"/>
              <a:ext cx="1109497" cy="1499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Obrázok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1726" y="4027009"/>
              <a:ext cx="1576530" cy="1187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Obrázok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0140" y="2667261"/>
              <a:ext cx="1804152" cy="1127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Obrázok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2017" y="3121313"/>
              <a:ext cx="1686002" cy="1000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9" name="Obrázok 1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114" y="4210355"/>
              <a:ext cx="1252520" cy="1252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219700" y="1316038"/>
            <a:ext cx="4087813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sz="2800" dirty="0">
                <a:latin typeface="+mn-lt"/>
              </a:rPr>
              <a:t>Základná doska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Mikroprocesor (CPU)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Pamäť (RAM)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Pevný disk (HDD)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Optická mechanika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PC zdroj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Grafická karta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Zvuková karta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Sieťová karta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...iné rozširujúce karty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55650" y="228600"/>
            <a:ext cx="82073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669925" indent="-3254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022350" indent="-3508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339850" indent="-315913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681163" indent="-339725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sk-SK" sz="3600" b="1">
                <a:latin typeface="Arial" panose="020B0604020202020204" pitchFamily="34" charset="0"/>
              </a:rPr>
              <a:t>Hardvér – vnútorné zariadenia</a:t>
            </a:r>
          </a:p>
        </p:txBody>
      </p:sp>
      <p:grpSp>
        <p:nvGrpSpPr>
          <p:cNvPr id="10244" name="Skupina 7"/>
          <p:cNvGrpSpPr>
            <a:grpSpLocks/>
          </p:cNvGrpSpPr>
          <p:nvPr/>
        </p:nvGrpSpPr>
        <p:grpSpPr bwMode="auto">
          <a:xfrm>
            <a:off x="755650" y="1628775"/>
            <a:ext cx="4276725" cy="4162425"/>
            <a:chOff x="220497" y="1346045"/>
            <a:chExt cx="4604508" cy="4306755"/>
          </a:xfrm>
        </p:grpSpPr>
        <p:pic>
          <p:nvPicPr>
            <p:cNvPr id="10245" name="Obrázo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172" y="2719769"/>
              <a:ext cx="1473749" cy="1188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6" name="Obrázo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293" y="3171573"/>
              <a:ext cx="1189518" cy="1024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Obrázok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7977" y="1346045"/>
              <a:ext cx="1779484" cy="783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Obrázok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649" y="4196046"/>
              <a:ext cx="1642819" cy="1456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Obrázok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497" y="1936239"/>
              <a:ext cx="1496743" cy="991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0" name="Obrázok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1779" y="1897194"/>
              <a:ext cx="1578926" cy="1184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1" name="Obrázok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321" y="4270696"/>
              <a:ext cx="1614084" cy="1203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2" name="Obrázok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165" y="3064816"/>
              <a:ext cx="1607840" cy="1205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042988" y="1341438"/>
            <a:ext cx="7747000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sz="2800" dirty="0">
                <a:latin typeface="+mn-lt"/>
              </a:rPr>
              <a:t>je programové vybavenie počítača alebo súhrn všetkých programov, ktoré sa dajú použiť na počítači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68313" y="260350"/>
            <a:ext cx="82073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669925" indent="-3254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022350" indent="-3508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339850" indent="-315913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681163" indent="-339725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sk-SK" sz="3600" b="1">
                <a:latin typeface="Arial" panose="020B0604020202020204" pitchFamily="34" charset="0"/>
              </a:rPr>
              <a:t>Softvér (Software)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t="5209" b="27069"/>
          <a:stretch/>
        </p:blipFill>
        <p:spPr>
          <a:xfrm>
            <a:off x="2203490" y="3357512"/>
            <a:ext cx="5953426" cy="3023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042988" y="1258888"/>
            <a:ext cx="7561262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sz="2800" dirty="0">
                <a:latin typeface="+mn-lt"/>
              </a:rPr>
              <a:t>zabezpečuje fungovanie počítača</a:t>
            </a:r>
          </a:p>
          <a:p>
            <a:pPr eaLnBrk="1" hangingPunct="1">
              <a:defRPr/>
            </a:pPr>
            <a:r>
              <a:rPr lang="sk-SK" sz="2800" dirty="0">
                <a:latin typeface="+mn-lt"/>
              </a:rPr>
              <a:t>patria tu tzv. Operačné systémy napr. Windows, Linux, Unix, Mac OS, Android, </a:t>
            </a:r>
            <a:r>
              <a:rPr lang="sk-SK" sz="2800" dirty="0" err="1">
                <a:latin typeface="+mn-lt"/>
              </a:rPr>
              <a:t>FreeBSD</a:t>
            </a:r>
            <a:r>
              <a:rPr lang="sk-SK" sz="2800" dirty="0">
                <a:latin typeface="+mn-lt"/>
              </a:rPr>
              <a:t> ...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936625" y="268288"/>
            <a:ext cx="82073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669925" indent="-3254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022350" indent="-3508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339850" indent="-315913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681163" indent="-339725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sk-SK" sz="3600" b="1">
                <a:latin typeface="Arial" panose="020B0604020202020204" pitchFamily="34" charset="0"/>
              </a:rPr>
              <a:t>Operačný softvér</a:t>
            </a:r>
          </a:p>
        </p:txBody>
      </p:sp>
      <p:grpSp>
        <p:nvGrpSpPr>
          <p:cNvPr id="12292" name="Skupina 16"/>
          <p:cNvGrpSpPr>
            <a:grpSpLocks/>
          </p:cNvGrpSpPr>
          <p:nvPr/>
        </p:nvGrpSpPr>
        <p:grpSpPr bwMode="auto">
          <a:xfrm>
            <a:off x="1249363" y="3141663"/>
            <a:ext cx="7580312" cy="3330575"/>
            <a:chOff x="747942" y="2617199"/>
            <a:chExt cx="7580362" cy="3330981"/>
          </a:xfrm>
        </p:grpSpPr>
        <p:pic>
          <p:nvPicPr>
            <p:cNvPr id="12293" name="Obrázo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5" t="2170" r="17171" b="-2170"/>
            <a:stretch>
              <a:fillRect/>
            </a:stretch>
          </p:blipFill>
          <p:spPr bwMode="auto">
            <a:xfrm>
              <a:off x="1765136" y="3883738"/>
              <a:ext cx="1080120" cy="150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4" name="Obrázok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00" t="8963" r="16927" b="6799"/>
            <a:stretch>
              <a:fillRect/>
            </a:stretch>
          </p:blipFill>
          <p:spPr bwMode="auto">
            <a:xfrm>
              <a:off x="4737744" y="4715262"/>
              <a:ext cx="1296144" cy="1232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5" name="Obrázok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56" y="5132081"/>
              <a:ext cx="1263010" cy="816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6" name="Obrázok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2617199"/>
              <a:ext cx="1308032" cy="1232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7" name="Obrázok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888" y="3886588"/>
              <a:ext cx="1428750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8" name="Obrázok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4" t="12529" r="9422" b="14418"/>
            <a:stretch>
              <a:fillRect/>
            </a:stretch>
          </p:blipFill>
          <p:spPr bwMode="auto">
            <a:xfrm>
              <a:off x="747942" y="2769438"/>
              <a:ext cx="1440160" cy="100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076325" y="1293813"/>
            <a:ext cx="7716838" cy="250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sz="2800" dirty="0">
                <a:latin typeface="+mn-lt"/>
              </a:rPr>
              <a:t>je spúšťaný prostredníctvom operačných programov a zahŕňa aplikácie pre rôzne využitie napr. pre kanceláriu, multimédia, grafiku, antivírusy, databázy, archiváciu, systémové nástroje, internet, ...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33400" y="250825"/>
            <a:ext cx="82073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669925" indent="-3254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022350" indent="-350838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339850" indent="-315913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681163" indent="-339725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ts val="600"/>
              </a:spcAft>
              <a:buClr>
                <a:srgbClr val="8D1515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sk-SK" sz="3600" b="1">
                <a:latin typeface="Arial" panose="020B0604020202020204" pitchFamily="34" charset="0"/>
              </a:rPr>
              <a:t>Aplikačný softvér</a:t>
            </a:r>
          </a:p>
        </p:txBody>
      </p:sp>
      <p:grpSp>
        <p:nvGrpSpPr>
          <p:cNvPr id="13316" name="Skupina 24"/>
          <p:cNvGrpSpPr>
            <a:grpSpLocks/>
          </p:cNvGrpSpPr>
          <p:nvPr/>
        </p:nvGrpSpPr>
        <p:grpSpPr bwMode="auto">
          <a:xfrm>
            <a:off x="1682750" y="3644900"/>
            <a:ext cx="7110413" cy="2901950"/>
            <a:chOff x="872269" y="3068960"/>
            <a:chExt cx="7109891" cy="2901893"/>
          </a:xfrm>
        </p:grpSpPr>
        <p:pic>
          <p:nvPicPr>
            <p:cNvPr id="13317" name="Obrázo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563" y="4854352"/>
              <a:ext cx="901076" cy="880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8" name="Obrázok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269" y="3372331"/>
              <a:ext cx="1952054" cy="1364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319" name="Skupina 14"/>
            <p:cNvGrpSpPr>
              <a:grpSpLocks/>
            </p:cNvGrpSpPr>
            <p:nvPr/>
          </p:nvGrpSpPr>
          <p:grpSpPr bwMode="auto">
            <a:xfrm>
              <a:off x="2362908" y="4637481"/>
              <a:ext cx="1843698" cy="1203761"/>
              <a:chOff x="3923306" y="4006405"/>
              <a:chExt cx="2521992" cy="1775168"/>
            </a:xfrm>
          </p:grpSpPr>
          <p:pic>
            <p:nvPicPr>
              <p:cNvPr id="13327" name="Obrázok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962" t="10310" r="20924" b="8420"/>
              <a:stretch>
                <a:fillRect/>
              </a:stretch>
            </p:blipFill>
            <p:spPr bwMode="auto">
              <a:xfrm>
                <a:off x="3923306" y="4681203"/>
                <a:ext cx="736826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8" name="Obrázok 1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1211" y="5045416"/>
                <a:ext cx="753744" cy="736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9" name="Obrázok 1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2625" y="4594913"/>
                <a:ext cx="682673" cy="596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0" name="Obrázok 1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0132" y="4006405"/>
                <a:ext cx="886648" cy="886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320" name="Obrázok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34" r="25136"/>
            <a:stretch>
              <a:fillRect/>
            </a:stretch>
          </p:blipFill>
          <p:spPr bwMode="auto">
            <a:xfrm>
              <a:off x="4995355" y="4147026"/>
              <a:ext cx="2986805" cy="1823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1" name="Obrázok 1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757" y="3714271"/>
              <a:ext cx="553181" cy="648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2" name="Obrázok 1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4403" y="5271913"/>
              <a:ext cx="622126" cy="62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3" name="Obrázok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1010" y="3506900"/>
              <a:ext cx="1199500" cy="484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4" name="Obrázok 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7908" y="3068960"/>
              <a:ext cx="835570" cy="83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5" name="Obrázok 2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0877" y="3374546"/>
              <a:ext cx="658346" cy="66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6" name="Obrázok 2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94" t="15205" r="24895" b="15205"/>
            <a:stretch>
              <a:fillRect/>
            </a:stretch>
          </p:blipFill>
          <p:spPr bwMode="auto">
            <a:xfrm>
              <a:off x="4178600" y="4081237"/>
              <a:ext cx="688139" cy="60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827</TotalTime>
  <Words>193</Words>
  <Application>Microsoft Office PowerPoint</Application>
  <PresentationFormat>Předvádění na obrazovce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Wingdings</vt:lpstr>
      <vt:lpstr>Galerie</vt:lpstr>
      <vt:lpstr>HARDVÉR A SOFTVÉR</vt:lpstr>
      <vt:lpstr>Osobný počítač (PC)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Hardvér a softvér osobného počítača</dc:title>
  <dc:creator>Marcinkovia ml.</dc:creator>
  <cp:lastModifiedBy>spalna</cp:lastModifiedBy>
  <cp:revision>71</cp:revision>
  <dcterms:created xsi:type="dcterms:W3CDTF">2011-10-25T17:47:05Z</dcterms:created>
  <dcterms:modified xsi:type="dcterms:W3CDTF">2022-09-19T15:31:56Z</dcterms:modified>
</cp:coreProperties>
</file>