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3" r:id="rId4"/>
    <p:sldId id="262" r:id="rId5"/>
    <p:sldId id="260" r:id="rId6"/>
    <p:sldId id="272" r:id="rId7"/>
    <p:sldId id="275" r:id="rId8"/>
    <p:sldId id="274" r:id="rId9"/>
    <p:sldId id="276" r:id="rId10"/>
    <p:sldId id="277" r:id="rId11"/>
    <p:sldId id="273" r:id="rId12"/>
    <p:sldId id="265" r:id="rId13"/>
    <p:sldId id="266" r:id="rId14"/>
    <p:sldId id="267" r:id="rId15"/>
    <p:sldId id="268" r:id="rId16"/>
    <p:sldId id="269" r:id="rId17"/>
    <p:sldId id="270" r:id="rId18"/>
    <p:sldId id="264" r:id="rId19"/>
    <p:sldId id="271" r:id="rId20"/>
    <p:sldId id="259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57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-3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pPr>
              <a:defRPr/>
            </a:pPr>
            <a:fld id="{0C973A03-1CBF-4E24-B992-FDEE0BDFC13B}" type="datetimeFigureOut">
              <a:rPr lang="fr-FR" smtClean="0"/>
              <a:pPr>
                <a:defRPr/>
              </a:pPr>
              <a:t>19/09/2022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pPr>
              <a:defRPr/>
            </a:pPr>
            <a:fld id="{13B0B992-376F-4920-A39C-9FD764E5981C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9316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973A03-1CBF-4E24-B992-FDEE0BDFC13B}" type="datetimeFigureOut">
              <a:rPr lang="fr-FR" smtClean="0"/>
              <a:pPr>
                <a:defRPr/>
              </a:pPr>
              <a:t>19/09/2022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B0B992-376F-4920-A39C-9FD764E5981C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133280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973A03-1CBF-4E24-B992-FDEE0BDFC13B}" type="datetimeFigureOut">
              <a:rPr lang="fr-FR" smtClean="0"/>
              <a:pPr>
                <a:defRPr/>
              </a:pPr>
              <a:t>19/09/2022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B0B992-376F-4920-A39C-9FD764E5981C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3405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973A03-1CBF-4E24-B992-FDEE0BDFC13B}" type="datetimeFigureOut">
              <a:rPr lang="fr-FR" smtClean="0"/>
              <a:pPr>
                <a:defRPr/>
              </a:pPr>
              <a:t>19/09/2022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B0B992-376F-4920-A39C-9FD764E5981C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95661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973A03-1CBF-4E24-B992-FDEE0BDFC13B}" type="datetimeFigureOut">
              <a:rPr lang="fr-FR" smtClean="0"/>
              <a:pPr>
                <a:defRPr/>
              </a:pPr>
              <a:t>19/09/2022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B0B992-376F-4920-A39C-9FD764E5981C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2308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973A03-1CBF-4E24-B992-FDEE0BDFC13B}" type="datetimeFigureOut">
              <a:rPr lang="fr-FR" smtClean="0"/>
              <a:pPr>
                <a:defRPr/>
              </a:pPr>
              <a:t>19/09/2022</a:t>
            </a:fld>
            <a:endParaRPr lang="fr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B0B992-376F-4920-A39C-9FD764E5981C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1077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973A03-1CBF-4E24-B992-FDEE0BDFC13B}" type="datetimeFigureOut">
              <a:rPr lang="fr-FR" smtClean="0"/>
              <a:pPr>
                <a:defRPr/>
              </a:pPr>
              <a:t>19/09/2022</a:t>
            </a:fld>
            <a:endParaRPr lang="fr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B0B992-376F-4920-A39C-9FD764E5981C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552807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973A03-1CBF-4E24-B992-FDEE0BDFC13B}" type="datetimeFigureOut">
              <a:rPr lang="fr-FR" smtClean="0"/>
              <a:pPr>
                <a:defRPr/>
              </a:pPr>
              <a:t>19/09/2022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B0B992-376F-4920-A39C-9FD764E5981C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295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973A03-1CBF-4E24-B992-FDEE0BDFC13B}" type="datetimeFigureOut">
              <a:rPr lang="fr-FR" smtClean="0"/>
              <a:pPr>
                <a:defRPr/>
              </a:pPr>
              <a:t>19/09/2022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B0B992-376F-4920-A39C-9FD764E5981C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91567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973A03-1CBF-4E24-B992-FDEE0BDFC13B}" type="datetimeFigureOut">
              <a:rPr lang="fr-FR" smtClean="0"/>
              <a:pPr>
                <a:defRPr/>
              </a:pPr>
              <a:t>19/09/2022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B0B992-376F-4920-A39C-9FD764E5981C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54318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973A03-1CBF-4E24-B992-FDEE0BDFC13B}" type="datetimeFigureOut">
              <a:rPr lang="fr-FR" smtClean="0"/>
              <a:pPr>
                <a:defRPr/>
              </a:pPr>
              <a:t>19/09/2022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B0B992-376F-4920-A39C-9FD764E5981C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38038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973A03-1CBF-4E24-B992-FDEE0BDFC13B}" type="datetimeFigureOut">
              <a:rPr lang="fr-FR" smtClean="0"/>
              <a:pPr>
                <a:defRPr/>
              </a:pPr>
              <a:t>19/09/2022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B0B992-376F-4920-A39C-9FD764E5981C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49626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973A03-1CBF-4E24-B992-FDEE0BDFC13B}" type="datetimeFigureOut">
              <a:rPr lang="fr-FR" smtClean="0"/>
              <a:pPr>
                <a:defRPr/>
              </a:pPr>
              <a:t>19/09/2022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B0B992-376F-4920-A39C-9FD764E5981C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3294643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973A03-1CBF-4E24-B992-FDEE0BDFC13B}" type="datetimeFigureOut">
              <a:rPr lang="fr-FR" smtClean="0"/>
              <a:pPr>
                <a:defRPr/>
              </a:pPr>
              <a:t>19/09/2022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B0B992-376F-4920-A39C-9FD764E5981C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43128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973A03-1CBF-4E24-B992-FDEE0BDFC13B}" type="datetimeFigureOut">
              <a:rPr lang="fr-FR" smtClean="0"/>
              <a:pPr>
                <a:defRPr/>
              </a:pPr>
              <a:t>19/09/2022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B0B992-376F-4920-A39C-9FD764E5981C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09196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973A03-1CBF-4E24-B992-FDEE0BDFC13B}" type="datetimeFigureOut">
              <a:rPr lang="fr-FR" smtClean="0"/>
              <a:pPr>
                <a:defRPr/>
              </a:pPr>
              <a:t>19/09/2022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B0B992-376F-4920-A39C-9FD764E5981C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09430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973A03-1CBF-4E24-B992-FDEE0BDFC13B}" type="datetimeFigureOut">
              <a:rPr lang="fr-FR" smtClean="0"/>
              <a:pPr>
                <a:defRPr/>
              </a:pPr>
              <a:t>19/09/2022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B0B992-376F-4920-A39C-9FD764E5981C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6635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0C973A03-1CBF-4E24-B992-FDEE0BDFC13B}" type="datetimeFigureOut">
              <a:rPr lang="fr-FR" smtClean="0"/>
              <a:pPr>
                <a:defRPr/>
              </a:pPr>
              <a:t>19/09/2022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13B0B992-376F-4920-A39C-9FD764E5981C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239704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gi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ok 10" descr="pc w virus 4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556792"/>
            <a:ext cx="4413792" cy="4653136"/>
          </a:xfrm>
          <a:prstGeom prst="rect">
            <a:avLst/>
          </a:prstGeom>
        </p:spPr>
      </p:pic>
      <p:sp>
        <p:nvSpPr>
          <p:cNvPr id="6" name="Obdĺžnik 5"/>
          <p:cNvSpPr/>
          <p:nvPr/>
        </p:nvSpPr>
        <p:spPr>
          <a:xfrm>
            <a:off x="251520" y="0"/>
            <a:ext cx="8892480" cy="43396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k-SK" sz="13800" b="1" cap="none" spc="0" dirty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Počítačové </a:t>
            </a:r>
          </a:p>
          <a:p>
            <a:pPr algn="ctr"/>
            <a:r>
              <a:rPr lang="sk-SK" sz="13800" b="1" cap="none" spc="0" dirty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   vírusy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ĺžnik 3"/>
          <p:cNvSpPr/>
          <p:nvPr/>
        </p:nvSpPr>
        <p:spPr>
          <a:xfrm>
            <a:off x="4716016" y="0"/>
            <a:ext cx="442798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k-SK" sz="8800" b="1" dirty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0070C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Obsah</a:t>
            </a:r>
            <a:endParaRPr lang="sk-SK" sz="8800" b="1" cap="none" spc="0" dirty="0">
              <a:ln w="38100" cmpd="sng">
                <a:solidFill>
                  <a:schemeClr val="tx1"/>
                </a:solidFill>
                <a:prstDash val="solid"/>
              </a:ln>
              <a:solidFill>
                <a:srgbClr val="0070C0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5" name="BlokTextu 4"/>
          <p:cNvSpPr txBox="1"/>
          <p:nvPr/>
        </p:nvSpPr>
        <p:spPr>
          <a:xfrm>
            <a:off x="1763688" y="1412776"/>
            <a:ext cx="712879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Čo je to počítačový vírus</a:t>
            </a:r>
          </a:p>
          <a:p>
            <a:pPr algn="ctr"/>
            <a:r>
              <a:rPr lang="sk-SK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Prvý počítačový vírus na svete</a:t>
            </a:r>
          </a:p>
          <a:p>
            <a:pPr algn="ctr"/>
            <a:r>
              <a:rPr lang="sk-SK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Typy vírusov</a:t>
            </a:r>
          </a:p>
          <a:p>
            <a:pPr algn="ctr"/>
            <a:r>
              <a:rPr lang="sk-SK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Čo vírusy spôsobujú?</a:t>
            </a:r>
          </a:p>
          <a:p>
            <a:pPr algn="ctr"/>
            <a:r>
              <a:rPr lang="sk-SK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Ako sa proti nim brániť?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4005064"/>
            <a:ext cx="3275856" cy="2598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Obrázok 6" descr="Virus1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81775" y="4077072"/>
            <a:ext cx="2562225" cy="33337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ok 5" descr="large_sick-computer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99792" y="3861048"/>
            <a:ext cx="3036194" cy="2808312"/>
          </a:xfrm>
          <a:prstGeom prst="rect">
            <a:avLst/>
          </a:prstGeom>
        </p:spPr>
      </p:pic>
      <p:sp>
        <p:nvSpPr>
          <p:cNvPr id="4" name="Obdĺžnik 3"/>
          <p:cNvSpPr/>
          <p:nvPr/>
        </p:nvSpPr>
        <p:spPr>
          <a:xfrm>
            <a:off x="0" y="0"/>
            <a:ext cx="91440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k-SK" sz="8800" b="1" dirty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3C5790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Počítačový vírus</a:t>
            </a:r>
            <a:endParaRPr lang="sk-SK" sz="8800" b="1" cap="none" spc="0" dirty="0">
              <a:ln w="38100" cmpd="sng">
                <a:solidFill>
                  <a:schemeClr val="tx1"/>
                </a:solidFill>
                <a:prstDash val="solid"/>
              </a:ln>
              <a:solidFill>
                <a:srgbClr val="3C5790"/>
              </a:solidFill>
              <a:effectLst>
                <a:glow rad="228600">
                  <a:schemeClr val="bg1"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7" name="BlokTextu 6"/>
          <p:cNvSpPr txBox="1"/>
          <p:nvPr/>
        </p:nvSpPr>
        <p:spPr>
          <a:xfrm>
            <a:off x="1979712" y="1772816"/>
            <a:ext cx="6912768" cy="2062103"/>
          </a:xfrm>
          <a:prstGeom prst="rect">
            <a:avLst/>
          </a:prstGeom>
          <a:solidFill>
            <a:srgbClr val="FFFF00"/>
          </a:solidFill>
          <a:ln w="92075">
            <a:solidFill>
              <a:srgbClr val="FF0000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sk-SK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 to program, ktorý môže nakaziť iný program tak, že sa k nemu pripojí a tak spomalí napríklad činnosť a fungovanie počítača.</a:t>
            </a:r>
            <a:endParaRPr lang="sk-SK" sz="3200" dirty="0"/>
          </a:p>
        </p:txBody>
      </p:sp>
      <p:pic>
        <p:nvPicPr>
          <p:cNvPr id="10" name="Obrázok 9" descr="warning2_000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916832"/>
            <a:ext cx="1835696" cy="183569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ok 4" descr="virus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22285" y="4437113"/>
            <a:ext cx="3221715" cy="2420888"/>
          </a:xfrm>
          <a:prstGeom prst="rect">
            <a:avLst/>
          </a:prstGeom>
        </p:spPr>
      </p:pic>
      <p:sp>
        <p:nvSpPr>
          <p:cNvPr id="2" name="BlokTextu 1"/>
          <p:cNvSpPr txBox="1"/>
          <p:nvPr/>
        </p:nvSpPr>
        <p:spPr>
          <a:xfrm>
            <a:off x="1763688" y="1268760"/>
            <a:ext cx="7380312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k-SK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Hlavná úloha: </a:t>
            </a:r>
          </a:p>
          <a:p>
            <a:pPr algn="just"/>
            <a:r>
              <a:rPr lang="sk-SK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fungovať a šíriť sa nepozorovane</a:t>
            </a:r>
            <a:r>
              <a:rPr lang="sk-SK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   </a:t>
            </a:r>
            <a:endParaRPr lang="sk-SK" sz="28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sk-SK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má sa rozšíriť a uchovať                                		     bez nášho vedomia a potom               		         uškodiť. Šíria sa v jednom 			    PC, ale môžu aj po sieti 				    alebo cez internet.</a:t>
            </a:r>
          </a:p>
        </p:txBody>
      </p:sp>
      <p:sp>
        <p:nvSpPr>
          <p:cNvPr id="3" name="Obdĺžnik 2"/>
          <p:cNvSpPr/>
          <p:nvPr/>
        </p:nvSpPr>
        <p:spPr>
          <a:xfrm>
            <a:off x="0" y="0"/>
            <a:ext cx="91440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k-SK" sz="8800" b="1" dirty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3C5790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Počítačový vírus</a:t>
            </a:r>
            <a:endParaRPr lang="sk-SK" sz="8800" b="1" cap="none" spc="0" dirty="0">
              <a:ln w="38100" cmpd="sng">
                <a:solidFill>
                  <a:schemeClr val="tx1"/>
                </a:solidFill>
                <a:prstDash val="solid"/>
              </a:ln>
              <a:solidFill>
                <a:srgbClr val="3C5790"/>
              </a:solidFill>
              <a:effectLst>
                <a:glow rad="228600">
                  <a:schemeClr val="bg1"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8" name="Obrázok 7" descr="worm1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23928" y="3356992"/>
            <a:ext cx="819150" cy="819150"/>
          </a:xfrm>
          <a:prstGeom prst="rect">
            <a:avLst/>
          </a:prstGeom>
        </p:spPr>
      </p:pic>
      <p:pic>
        <p:nvPicPr>
          <p:cNvPr id="9" name="Obrázok 8" descr="worm1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32040" y="4149080"/>
            <a:ext cx="819150" cy="819150"/>
          </a:xfrm>
          <a:prstGeom prst="rect">
            <a:avLst/>
          </a:prstGeom>
        </p:spPr>
      </p:pic>
      <p:pic>
        <p:nvPicPr>
          <p:cNvPr id="11" name="Obrázok 10" descr="worm1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96136" y="4941168"/>
            <a:ext cx="819150" cy="819150"/>
          </a:xfrm>
          <a:prstGeom prst="rect">
            <a:avLst/>
          </a:prstGeom>
        </p:spPr>
      </p:pic>
      <p:sp>
        <p:nvSpPr>
          <p:cNvPr id="13" name="BlokTextu 12"/>
          <p:cNvSpPr txBox="1"/>
          <p:nvPr/>
        </p:nvSpPr>
        <p:spPr>
          <a:xfrm>
            <a:off x="251520" y="3573016"/>
            <a:ext cx="3240360" cy="3108543"/>
          </a:xfrm>
          <a:prstGeom prst="rect">
            <a:avLst/>
          </a:prstGeom>
          <a:solidFill>
            <a:srgbClr val="FFFF00"/>
          </a:solidFill>
          <a:ln w="92075">
            <a:solidFill>
              <a:srgbClr val="FF0000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sk-SK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Prvý PC vírus:</a:t>
            </a:r>
          </a:p>
          <a:p>
            <a:pPr algn="ctr"/>
            <a:r>
              <a:rPr lang="sk-SK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BRAIN – 1986</a:t>
            </a:r>
            <a:r>
              <a:rPr lang="sk-SK" sz="2800" dirty="0"/>
              <a:t>  zaberal nevyužitý priestor na disketách, ktorý nebolo ďalej možno použiť.</a:t>
            </a:r>
          </a:p>
        </p:txBody>
      </p:sp>
      <p:pic>
        <p:nvPicPr>
          <p:cNvPr id="14" name="Obrázok 13" descr="worm1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31840" y="2636912"/>
            <a:ext cx="819150" cy="819150"/>
          </a:xfrm>
          <a:prstGeom prst="rect">
            <a:avLst/>
          </a:prstGeom>
        </p:spPr>
      </p:pic>
      <p:pic>
        <p:nvPicPr>
          <p:cNvPr id="16" name="Obrázok 15" descr="disks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31840" y="5157192"/>
            <a:ext cx="1700808" cy="17008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ĺžnik 2"/>
          <p:cNvSpPr/>
          <p:nvPr/>
        </p:nvSpPr>
        <p:spPr>
          <a:xfrm>
            <a:off x="2195736" y="0"/>
            <a:ext cx="694826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k-SK" sz="8800" b="1" dirty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3C5790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Typy vírusov</a:t>
            </a:r>
            <a:endParaRPr lang="sk-SK" sz="8800" b="1" cap="none" spc="0" dirty="0">
              <a:ln w="38100" cmpd="sng">
                <a:solidFill>
                  <a:schemeClr val="tx1"/>
                </a:solidFill>
                <a:prstDash val="solid"/>
              </a:ln>
              <a:solidFill>
                <a:srgbClr val="3C5790"/>
              </a:solidFill>
              <a:effectLst>
                <a:glow rad="228600">
                  <a:schemeClr val="bg1"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4" name="BlokTextu 3"/>
          <p:cNvSpPr txBox="1"/>
          <p:nvPr/>
        </p:nvSpPr>
        <p:spPr>
          <a:xfrm>
            <a:off x="2195736" y="1556792"/>
            <a:ext cx="662473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sk-SK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Klasické počítačové vírusy</a:t>
            </a:r>
            <a:r>
              <a:rPr lang="sk-SK" sz="28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sk-SK" sz="2800" dirty="0">
                <a:solidFill>
                  <a:schemeClr val="tx1"/>
                </a:solidFill>
              </a:rPr>
              <a:t>ničia programy aj hardware</a:t>
            </a:r>
          </a:p>
          <a:p>
            <a:pPr marL="514350" indent="-514350">
              <a:buAutoNum type="arabicPeriod"/>
            </a:pPr>
            <a:r>
              <a:rPr lang="sk-SK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Internetový červ</a:t>
            </a:r>
            <a:r>
              <a:rPr lang="sk-SK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sk-SK" sz="2800" dirty="0">
                <a:solidFill>
                  <a:schemeClr val="tx1"/>
                </a:solidFill>
              </a:rPr>
              <a:t>šíri sa pomocou PC siete - pokúša sa pripojiť na PC v sieti a využíva pritom slabé miesto zle zabezpečeného počítača.</a:t>
            </a:r>
          </a:p>
          <a:p>
            <a:pPr marL="514350" indent="-514350">
              <a:buFontTx/>
              <a:buAutoNum type="arabicPeriod"/>
            </a:pPr>
            <a:r>
              <a:rPr lang="sk-SK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Trójsky kôň</a:t>
            </a:r>
            <a:r>
              <a:rPr lang="sk-SK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sk-SK" sz="2800" dirty="0">
                <a:solidFill>
                  <a:schemeClr val="tx1"/>
                </a:solidFill>
              </a:rPr>
              <a:t>je škodlivý kód pribalený k Neškodnému, užitočnému softvéru. V jednom PC sa ďalej nemnoží, je iba v 1 kópii.</a:t>
            </a:r>
          </a:p>
          <a:p>
            <a:pPr marL="514350" indent="-514350">
              <a:buFontTx/>
              <a:buAutoNum type="arabicPeriod"/>
            </a:pPr>
            <a:r>
              <a:rPr lang="sk-SK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Bomby</a:t>
            </a:r>
            <a:r>
              <a:rPr lang="sk-SK" sz="2800" dirty="0"/>
              <a:t> čakajú na aktivačný podnet tenie -  aktuálny dátum, čas...</a:t>
            </a:r>
            <a:endParaRPr lang="sk-SK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/>
          <p:cNvSpPr/>
          <p:nvPr/>
        </p:nvSpPr>
        <p:spPr>
          <a:xfrm>
            <a:off x="0" y="0"/>
            <a:ext cx="914400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k-SK" sz="6400" b="1" dirty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3C5790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Ďalšie nebezpečenstvá</a:t>
            </a:r>
            <a:endParaRPr lang="sk-SK" sz="6400" b="1" cap="none" spc="0" dirty="0">
              <a:ln w="38100" cmpd="sng">
                <a:solidFill>
                  <a:schemeClr val="tx1"/>
                </a:solidFill>
                <a:prstDash val="solid"/>
              </a:ln>
              <a:solidFill>
                <a:srgbClr val="3C5790"/>
              </a:solidFill>
              <a:effectLst>
                <a:glow rad="228600">
                  <a:schemeClr val="bg1"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BlokTextu 2"/>
          <p:cNvSpPr txBox="1"/>
          <p:nvPr/>
        </p:nvSpPr>
        <p:spPr>
          <a:xfrm>
            <a:off x="1979712" y="1196752"/>
            <a:ext cx="684076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NEVYŽIADANÁ POŠTA = SPAM</a:t>
            </a:r>
            <a:r>
              <a:rPr lang="sk-SK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- reklamy, elektronické letáky, listy šťastia, pyramídové hry,.... </a:t>
            </a:r>
          </a:p>
          <a:p>
            <a:r>
              <a:rPr lang="sk-SK" sz="2800" u="sng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hoax</a:t>
            </a:r>
            <a:r>
              <a:rPr lang="sk-SK" sz="2800" u="sng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= poplašné správy </a:t>
            </a:r>
            <a:r>
              <a:rPr lang="sk-SK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 iné ohrozenia z internetu, falošné prosby o pomoc, podvodné emaily, pyramídové hry, reťazové listy šťastia...</a:t>
            </a:r>
            <a:endParaRPr lang="sk-SK" dirty="0"/>
          </a:p>
        </p:txBody>
      </p:sp>
      <p:sp>
        <p:nvSpPr>
          <p:cNvPr id="4" name="Obdĺžnik 3"/>
          <p:cNvSpPr/>
          <p:nvPr/>
        </p:nvSpPr>
        <p:spPr>
          <a:xfrm rot="20233266">
            <a:off x="2357261" y="4497653"/>
            <a:ext cx="6845143" cy="1077218"/>
          </a:xfrm>
          <a:prstGeom prst="rect">
            <a:avLst/>
          </a:prstGeom>
          <a:solidFill>
            <a:srgbClr val="FFFF00"/>
          </a:solidFill>
          <a:ln w="34925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3200" b="0" cap="none" spc="0" dirty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Pošli to 10 priateľom,</a:t>
            </a:r>
          </a:p>
          <a:p>
            <a:pPr algn="ctr"/>
            <a:r>
              <a:rPr lang="sk-SK" sz="3200" dirty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inak budeš mať 10 rokov nešťastie...</a:t>
            </a:r>
            <a:endParaRPr lang="sk-SK" sz="3200" b="0" cap="none" spc="0" dirty="0">
              <a:ln w="18415" cmpd="sng">
                <a:solidFill>
                  <a:schemeClr val="tx1"/>
                </a:solidFill>
                <a:prstDash val="solid"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Obdĺžnik 5"/>
          <p:cNvSpPr/>
          <p:nvPr/>
        </p:nvSpPr>
        <p:spPr>
          <a:xfrm rot="20302616">
            <a:off x="5045890" y="5571641"/>
            <a:ext cx="3919471" cy="584775"/>
          </a:xfrm>
          <a:prstGeom prst="rect">
            <a:avLst/>
          </a:prstGeom>
          <a:solidFill>
            <a:srgbClr val="FFFF00"/>
          </a:solidFill>
          <a:ln w="34925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3200" b="0" cap="none" spc="0" dirty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Zachráň deti v Afrike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/>
          <p:cNvSpPr/>
          <p:nvPr/>
        </p:nvSpPr>
        <p:spPr>
          <a:xfrm>
            <a:off x="0" y="0"/>
            <a:ext cx="914400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k-SK" sz="6400" b="1" dirty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3C5790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Ďalšie nebezpečenstvá</a:t>
            </a:r>
            <a:endParaRPr lang="sk-SK" sz="6400" b="1" cap="none" spc="0" dirty="0">
              <a:ln w="38100" cmpd="sng">
                <a:solidFill>
                  <a:schemeClr val="tx1"/>
                </a:solidFill>
                <a:prstDash val="solid"/>
              </a:ln>
              <a:solidFill>
                <a:srgbClr val="3C5790"/>
              </a:solidFill>
              <a:effectLst>
                <a:glow rad="228600">
                  <a:schemeClr val="bg1"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BlokTextu 2"/>
          <p:cNvSpPr txBox="1"/>
          <p:nvPr/>
        </p:nvSpPr>
        <p:spPr>
          <a:xfrm>
            <a:off x="1835696" y="1196752"/>
            <a:ext cx="730830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b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Dialery</a:t>
            </a:r>
            <a:r>
              <a:rPr lang="sk-SK" sz="2800" dirty="0">
                <a:solidFill>
                  <a:srgbClr val="FEB687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sk-SK" sz="2800" dirty="0"/>
              <a:t>sú </a:t>
            </a:r>
            <a:r>
              <a:rPr lang="sk-SK" sz="2800" dirty="0">
                <a:solidFill>
                  <a:schemeClr val="tx1"/>
                </a:solidFill>
              </a:rPr>
              <a:t>programy, ktoré menia telefonické pripojenie počítača. Spôsobujú presmerovanie na linky s vyššou tarifikáciou, hlavne na audiotextové a zahraničné čísla</a:t>
            </a:r>
            <a:r>
              <a:rPr lang="sk-SK" sz="2800" dirty="0"/>
              <a:t>.</a:t>
            </a:r>
          </a:p>
        </p:txBody>
      </p:sp>
      <p:pic>
        <p:nvPicPr>
          <p:cNvPr id="6" name="Obrázok 5" descr="internet-phon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35896" y="2996952"/>
            <a:ext cx="3326507" cy="364977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/>
          <p:cNvSpPr/>
          <p:nvPr/>
        </p:nvSpPr>
        <p:spPr>
          <a:xfrm>
            <a:off x="0" y="0"/>
            <a:ext cx="914400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k-SK" sz="6400" b="1" dirty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3C5790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Ďalšie nebezpečenstvá</a:t>
            </a:r>
            <a:endParaRPr lang="sk-SK" sz="6400" b="1" cap="none" spc="0" dirty="0">
              <a:ln w="38100" cmpd="sng">
                <a:solidFill>
                  <a:schemeClr val="tx1"/>
                </a:solidFill>
                <a:prstDash val="solid"/>
              </a:ln>
              <a:solidFill>
                <a:srgbClr val="3C5790"/>
              </a:solidFill>
              <a:effectLst>
                <a:glow rad="228600">
                  <a:schemeClr val="bg1"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BlokTextu 2"/>
          <p:cNvSpPr txBox="1"/>
          <p:nvPr/>
        </p:nvSpPr>
        <p:spPr>
          <a:xfrm>
            <a:off x="1835696" y="1196752"/>
            <a:ext cx="730830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b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Spyware</a:t>
            </a:r>
            <a:r>
              <a:rPr lang="sk-SK" sz="2800" dirty="0"/>
              <a:t> </a:t>
            </a:r>
            <a:r>
              <a:rPr lang="sk-SK" sz="2800" dirty="0">
                <a:solidFill>
                  <a:schemeClr val="tx1"/>
                </a:solidFill>
              </a:rPr>
              <a:t>je softvér skrývajúci sa v tvojom počítači bez </a:t>
            </a:r>
            <a:r>
              <a:rPr lang="sk-SK" sz="2800" dirty="0"/>
              <a:t>tvojho </a:t>
            </a:r>
            <a:r>
              <a:rPr lang="sk-SK" sz="2800" dirty="0">
                <a:solidFill>
                  <a:schemeClr val="tx1"/>
                </a:solidFill>
              </a:rPr>
              <a:t>vedomia. Využíva sa na zbieranie informácii o počítači a o tebe a tie potom posiela „tretej“ osobe.</a:t>
            </a: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0944" y="2924944"/>
            <a:ext cx="3933056" cy="3933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Obrázok 5" descr="spywar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5576" y="3429000"/>
            <a:ext cx="3367261" cy="30978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/>
          <p:cNvSpPr/>
          <p:nvPr/>
        </p:nvSpPr>
        <p:spPr>
          <a:xfrm>
            <a:off x="0" y="0"/>
            <a:ext cx="914400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k-SK" sz="6400" b="1" dirty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3C5790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Ďalšie nebezpečenstvá</a:t>
            </a:r>
            <a:endParaRPr lang="sk-SK" sz="6400" b="1" cap="none" spc="0" dirty="0">
              <a:ln w="38100" cmpd="sng">
                <a:solidFill>
                  <a:schemeClr val="tx1"/>
                </a:solidFill>
                <a:prstDash val="solid"/>
              </a:ln>
              <a:solidFill>
                <a:srgbClr val="3C5790"/>
              </a:solidFill>
              <a:effectLst>
                <a:glow rad="228600">
                  <a:schemeClr val="bg1"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BlokTextu 2"/>
          <p:cNvSpPr txBox="1"/>
          <p:nvPr/>
        </p:nvSpPr>
        <p:spPr>
          <a:xfrm>
            <a:off x="1835696" y="1052736"/>
            <a:ext cx="730830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b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Adware</a:t>
            </a:r>
            <a:r>
              <a:rPr lang="sk-SK" sz="2800" dirty="0"/>
              <a:t> </a:t>
            </a:r>
            <a:r>
              <a:rPr lang="sk-SK" sz="2800" dirty="0">
                <a:solidFill>
                  <a:schemeClr val="tx1"/>
                </a:solidFill>
              </a:rPr>
              <a:t>je softvér, ktorý automaticky zobrazuje, prehráva alebo sťahuje reklamný materiál do tvojho PC.</a:t>
            </a: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789040"/>
            <a:ext cx="2663180" cy="26631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2420888"/>
            <a:ext cx="5509454" cy="4221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ok 7" descr="pharmin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3356992"/>
            <a:ext cx="2255500" cy="223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Obdĺžnik 1"/>
          <p:cNvSpPr/>
          <p:nvPr/>
        </p:nvSpPr>
        <p:spPr>
          <a:xfrm>
            <a:off x="0" y="0"/>
            <a:ext cx="914400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k-SK" sz="6400" b="1" dirty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3C5790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Ďalšie nebezpečenstvá</a:t>
            </a:r>
            <a:endParaRPr lang="sk-SK" sz="6400" b="1" cap="none" spc="0" dirty="0">
              <a:ln w="38100" cmpd="sng">
                <a:solidFill>
                  <a:schemeClr val="tx1"/>
                </a:solidFill>
                <a:prstDash val="solid"/>
              </a:ln>
              <a:solidFill>
                <a:srgbClr val="3C5790"/>
              </a:solidFill>
              <a:effectLst>
                <a:glow rad="228600">
                  <a:schemeClr val="bg1"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BlokTextu 2"/>
          <p:cNvSpPr txBox="1"/>
          <p:nvPr/>
        </p:nvSpPr>
        <p:spPr>
          <a:xfrm>
            <a:off x="1691680" y="1052736"/>
            <a:ext cx="745232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b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Pharming</a:t>
            </a:r>
            <a:r>
              <a:rPr lang="sk-SK" sz="2800" dirty="0">
                <a:solidFill>
                  <a:srgbClr val="FEB687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sk-SK" sz="2800" dirty="0"/>
              <a:t> sú </a:t>
            </a:r>
            <a:r>
              <a:rPr lang="sk-SK" sz="2800" dirty="0">
                <a:solidFill>
                  <a:schemeClr val="tx1"/>
                </a:solidFill>
              </a:rPr>
              <a:t>podvodné internetové stránky, ich princíp spočíva v presmerovaní názvu </a:t>
            </a:r>
            <a:r>
              <a:rPr lang="sk-SK" sz="2800" dirty="0" err="1">
                <a:solidFill>
                  <a:schemeClr val="tx1"/>
                </a:solidFill>
              </a:rPr>
              <a:t>www</a:t>
            </a:r>
            <a:r>
              <a:rPr lang="sk-SK" sz="2800" dirty="0">
                <a:solidFill>
                  <a:schemeClr val="tx1"/>
                </a:solidFill>
              </a:rPr>
              <a:t> stránky na inú adresu, miesto pôvodnej stránky sa zobrazí</a:t>
            </a:r>
          </a:p>
          <a:p>
            <a:r>
              <a:rPr lang="sk-SK" sz="2800" dirty="0">
                <a:solidFill>
                  <a:schemeClr val="tx1"/>
                </a:solidFill>
              </a:rPr>
              <a:t> jej dokonalá </a:t>
            </a:r>
          </a:p>
          <a:p>
            <a:r>
              <a:rPr lang="sk-SK" sz="2800" dirty="0">
                <a:solidFill>
                  <a:schemeClr val="tx1"/>
                </a:solidFill>
              </a:rPr>
              <a:t>podoba. Zväčša </a:t>
            </a:r>
          </a:p>
          <a:p>
            <a:r>
              <a:rPr lang="sk-SK" sz="2800" dirty="0"/>
              <a:t>         </a:t>
            </a:r>
            <a:r>
              <a:rPr lang="sk-SK" sz="2800" dirty="0">
                <a:solidFill>
                  <a:schemeClr val="tx1"/>
                </a:solidFill>
              </a:rPr>
              <a:t>sa jedná				                                                         	o podvodné 				</a:t>
            </a:r>
          </a:p>
          <a:p>
            <a:r>
              <a:rPr lang="sk-SK" sz="2800" dirty="0">
                <a:solidFill>
                  <a:schemeClr val="tx1"/>
                </a:solidFill>
              </a:rPr>
              <a:t>  stránky bánk,</a:t>
            </a:r>
          </a:p>
          <a:p>
            <a:r>
              <a:rPr lang="sk-SK" sz="2800" dirty="0"/>
              <a:t>   </a:t>
            </a:r>
            <a:r>
              <a:rPr lang="sk-SK" sz="2800" dirty="0">
                <a:solidFill>
                  <a:schemeClr val="tx1"/>
                </a:solidFill>
              </a:rPr>
              <a:t> kde chcú vaše</a:t>
            </a:r>
          </a:p>
          <a:p>
            <a:r>
              <a:rPr lang="sk-SK" sz="2800" dirty="0"/>
              <a:t>    </a:t>
            </a:r>
            <a:r>
              <a:rPr lang="sk-SK" sz="2800" dirty="0">
                <a:solidFill>
                  <a:schemeClr val="tx1"/>
                </a:solidFill>
              </a:rPr>
              <a:t> osobné údaje.</a:t>
            </a: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924944"/>
            <a:ext cx="4286250" cy="348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3789040"/>
            <a:ext cx="4023421" cy="3068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Obdĺžnik 1"/>
          <p:cNvSpPr/>
          <p:nvPr/>
        </p:nvSpPr>
        <p:spPr>
          <a:xfrm>
            <a:off x="0" y="0"/>
            <a:ext cx="91440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k-SK" sz="8800" b="1" dirty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3C5790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Čo spôsobí vírus</a:t>
            </a:r>
            <a:endParaRPr lang="sk-SK" sz="8800" b="1" cap="none" spc="0" dirty="0">
              <a:ln w="38100" cmpd="sng">
                <a:solidFill>
                  <a:schemeClr val="tx1"/>
                </a:solidFill>
                <a:prstDash val="solid"/>
              </a:ln>
              <a:solidFill>
                <a:srgbClr val="3C5790"/>
              </a:solidFill>
              <a:effectLst>
                <a:glow rad="228600">
                  <a:schemeClr val="bg1"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BlokTextu 2"/>
          <p:cNvSpPr txBox="1"/>
          <p:nvPr/>
        </p:nvSpPr>
        <p:spPr>
          <a:xfrm>
            <a:off x="1979712" y="1700808"/>
            <a:ext cx="676875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3"/>
              </a:buBlip>
            </a:pPr>
            <a:r>
              <a:rPr lang="sk-SK" sz="2800" dirty="0"/>
              <a:t>nezvyčajné správanie sa programu</a:t>
            </a:r>
          </a:p>
          <a:p>
            <a:pPr>
              <a:buBlip>
                <a:blip r:embed="rId3"/>
              </a:buBlip>
            </a:pPr>
            <a:r>
              <a:rPr lang="sk-SK" sz="2800" dirty="0"/>
              <a:t>zmena veľkosti alebo obsahu súborov</a:t>
            </a:r>
          </a:p>
          <a:p>
            <a:pPr>
              <a:buBlip>
                <a:blip r:embed="rId3"/>
              </a:buBlip>
            </a:pPr>
            <a:r>
              <a:rPr lang="sk-SK" sz="2800" dirty="0"/>
              <a:t>spomalenie a nestabilnosť systému</a:t>
            </a:r>
          </a:p>
          <a:p>
            <a:pPr>
              <a:buBlip>
                <a:blip r:embed="rId3"/>
              </a:buBlip>
            </a:pPr>
            <a:r>
              <a:rPr lang="sk-SK" sz="2800" dirty="0"/>
              <a:t>chybové hlásenia počas behu programu</a:t>
            </a:r>
          </a:p>
          <a:p>
            <a:pPr>
              <a:buBlip>
                <a:blip r:embed="rId3"/>
              </a:buBlip>
            </a:pPr>
            <a:r>
              <a:rPr lang="sk-SK" sz="2800" dirty="0"/>
              <a:t>poškodenie dokumentov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6" y="3115766"/>
            <a:ext cx="2497460" cy="3321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Obdĺžnik 1"/>
          <p:cNvSpPr/>
          <p:nvPr/>
        </p:nvSpPr>
        <p:spPr>
          <a:xfrm>
            <a:off x="251520" y="0"/>
            <a:ext cx="889248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k-SK" sz="8800" b="1" dirty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3C5790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Ako sa brániť</a:t>
            </a:r>
            <a:endParaRPr lang="sk-SK" sz="8800" b="1" cap="none" spc="0" dirty="0">
              <a:ln w="38100" cmpd="sng">
                <a:solidFill>
                  <a:schemeClr val="tx1"/>
                </a:solidFill>
                <a:prstDash val="solid"/>
              </a:ln>
              <a:solidFill>
                <a:srgbClr val="3C5790"/>
              </a:solidFill>
              <a:effectLst>
                <a:glow rad="228600">
                  <a:schemeClr val="bg1"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BlokTextu 2"/>
          <p:cNvSpPr txBox="1"/>
          <p:nvPr/>
        </p:nvSpPr>
        <p:spPr>
          <a:xfrm>
            <a:off x="2267744" y="1484784"/>
            <a:ext cx="662473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b="1" u="sng" dirty="0"/>
              <a:t>Chráňte svoj počítač aktuálnym antivírusovým a </a:t>
            </a:r>
            <a:r>
              <a:rPr lang="sk-SK" sz="2800" b="1" u="sng" dirty="0" err="1"/>
              <a:t>anti</a:t>
            </a:r>
            <a:r>
              <a:rPr lang="sk-SK" sz="2800" b="1" u="sng" dirty="0"/>
              <a:t> - </a:t>
            </a:r>
            <a:r>
              <a:rPr lang="sk-SK" sz="2800" b="1" u="sng" dirty="0" err="1"/>
              <a:t>spyware</a:t>
            </a:r>
            <a:r>
              <a:rPr lang="sk-SK" sz="2800" b="1" u="sng" dirty="0"/>
              <a:t> programom.</a:t>
            </a:r>
            <a:r>
              <a:rPr lang="sk-SK" sz="2800" dirty="0"/>
              <a:t> Aby bola ochrana účinná, antivírusové systémy sa aktualizujú i niekoľkokrát za deň. </a:t>
            </a:r>
          </a:p>
        </p:txBody>
      </p:sp>
      <p:pic>
        <p:nvPicPr>
          <p:cNvPr id="4" name="Obrázok 3" descr="warning2_000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340768"/>
            <a:ext cx="2267744" cy="2267744"/>
          </a:xfrm>
          <a:prstGeom prst="rect">
            <a:avLst/>
          </a:prstGeom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39752" y="4293096"/>
            <a:ext cx="3353718" cy="2127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3933056"/>
            <a:ext cx="2703826" cy="2742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Obdĺžnik 2"/>
          <p:cNvSpPr/>
          <p:nvPr/>
        </p:nvSpPr>
        <p:spPr>
          <a:xfrm>
            <a:off x="251520" y="0"/>
            <a:ext cx="889248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k-SK" sz="8800" b="1" dirty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3C5790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Ako sa brániť</a:t>
            </a:r>
            <a:endParaRPr lang="sk-SK" sz="8800" b="1" cap="none" spc="0" dirty="0">
              <a:ln w="38100" cmpd="sng">
                <a:solidFill>
                  <a:schemeClr val="tx1"/>
                </a:solidFill>
                <a:prstDash val="solid"/>
              </a:ln>
              <a:solidFill>
                <a:srgbClr val="3C5790"/>
              </a:solidFill>
              <a:effectLst>
                <a:glow rad="228600">
                  <a:schemeClr val="bg1"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4" name="Obdĺžnik 3"/>
          <p:cNvSpPr/>
          <p:nvPr/>
        </p:nvSpPr>
        <p:spPr>
          <a:xfrm>
            <a:off x="2555776" y="1628800"/>
            <a:ext cx="583264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800" b="1" u="sng" dirty="0"/>
              <a:t>Zálohujte svoje dáta.</a:t>
            </a:r>
            <a:r>
              <a:rPr lang="sk-SK" sz="2800" u="sng" dirty="0"/>
              <a:t> </a:t>
            </a:r>
            <a:r>
              <a:rPr lang="sk-SK" sz="2800" dirty="0"/>
              <a:t>Zálohovaním predídete škodám, ktoré vzniknú pri chybe alebo poškodení hardvéru alebo softvéru.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3933056"/>
            <a:ext cx="2703826" cy="2742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BlokTextu 6"/>
          <p:cNvSpPr txBox="1"/>
          <p:nvPr/>
        </p:nvSpPr>
        <p:spPr>
          <a:xfrm>
            <a:off x="3779912" y="4077072"/>
            <a:ext cx="1152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600" b="1" dirty="0"/>
              <a:t>CD</a:t>
            </a:r>
          </a:p>
        </p:txBody>
      </p:sp>
      <p:sp>
        <p:nvSpPr>
          <p:cNvPr id="8" name="BlokTextu 7"/>
          <p:cNvSpPr txBox="1"/>
          <p:nvPr/>
        </p:nvSpPr>
        <p:spPr>
          <a:xfrm>
            <a:off x="6732240" y="4077072"/>
            <a:ext cx="1152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600" b="1" dirty="0"/>
              <a:t>DVD</a:t>
            </a:r>
          </a:p>
        </p:txBody>
      </p:sp>
      <p:pic>
        <p:nvPicPr>
          <p:cNvPr id="10" name="Obrázok 9" descr="warning2_000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340768"/>
            <a:ext cx="2267744" cy="226774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ĺžnik 2"/>
          <p:cNvSpPr/>
          <p:nvPr/>
        </p:nvSpPr>
        <p:spPr>
          <a:xfrm>
            <a:off x="251520" y="0"/>
            <a:ext cx="889248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k-SK" sz="8800" b="1" dirty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3C5790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Ako sa brániť</a:t>
            </a:r>
            <a:endParaRPr lang="sk-SK" sz="8800" b="1" cap="none" spc="0" dirty="0">
              <a:ln w="38100" cmpd="sng">
                <a:solidFill>
                  <a:schemeClr val="tx1"/>
                </a:solidFill>
                <a:prstDash val="solid"/>
              </a:ln>
              <a:solidFill>
                <a:srgbClr val="3C5790"/>
              </a:solidFill>
              <a:effectLst>
                <a:glow rad="228600">
                  <a:schemeClr val="bg1"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4" name="BlokTextu 3"/>
          <p:cNvSpPr txBox="1"/>
          <p:nvPr/>
        </p:nvSpPr>
        <p:spPr>
          <a:xfrm>
            <a:off x="1907704" y="1412776"/>
            <a:ext cx="723629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b="1" u="sng" dirty="0"/>
              <a:t>Nenavštevujte nezabezpečené stránky.</a:t>
            </a:r>
            <a:r>
              <a:rPr lang="sk-SK" sz="2800" u="sng" dirty="0"/>
              <a:t> </a:t>
            </a:r>
            <a:r>
              <a:rPr lang="sk-SK" sz="2800" dirty="0"/>
              <a:t>Snažte sa vyhnúť stránkam s mp3 hudbou, filmami, licenčnými kľúčmi a pod. Nesťahujte             programy, ktorých činnosť by mohla byť v rozpore s autorskými				 právami.</a:t>
            </a:r>
          </a:p>
        </p:txBody>
      </p:sp>
      <p:pic>
        <p:nvPicPr>
          <p:cNvPr id="5" name="Obrázok 4" descr="warning2_000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340768"/>
            <a:ext cx="2160240" cy="2160240"/>
          </a:xfrm>
          <a:prstGeom prst="rect">
            <a:avLst/>
          </a:prstGeom>
        </p:spPr>
      </p:pic>
      <p:pic>
        <p:nvPicPr>
          <p:cNvPr id="8" name="Obrázok 7" descr="icones_0002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59832" y="4365104"/>
            <a:ext cx="2304256" cy="2304256"/>
          </a:xfrm>
          <a:prstGeom prst="rect">
            <a:avLst/>
          </a:prstGeom>
        </p:spPr>
      </p:pic>
      <p:pic>
        <p:nvPicPr>
          <p:cNvPr id="9" name="Obrázok 8" descr="icones_0086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43608" y="4581128"/>
            <a:ext cx="2057445" cy="2057445"/>
          </a:xfrm>
          <a:prstGeom prst="rect">
            <a:avLst/>
          </a:prstGeom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64088" y="3212976"/>
            <a:ext cx="3494162" cy="349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ok 8" descr="firewall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67744" y="3933056"/>
            <a:ext cx="2088232" cy="2088232"/>
          </a:xfrm>
          <a:prstGeom prst="rect">
            <a:avLst/>
          </a:prstGeom>
        </p:spPr>
      </p:pic>
      <p:pic>
        <p:nvPicPr>
          <p:cNvPr id="11" name="Obrázok 10" descr="firewal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3968" y="3490258"/>
            <a:ext cx="4677420" cy="3367742"/>
          </a:xfrm>
          <a:prstGeom prst="rect">
            <a:avLst/>
          </a:prstGeom>
        </p:spPr>
      </p:pic>
      <p:sp>
        <p:nvSpPr>
          <p:cNvPr id="3" name="Obdĺžnik 2"/>
          <p:cNvSpPr/>
          <p:nvPr/>
        </p:nvSpPr>
        <p:spPr>
          <a:xfrm>
            <a:off x="251520" y="0"/>
            <a:ext cx="889248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k-SK" sz="8800" b="1" dirty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3C5790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Ako sa brániť</a:t>
            </a:r>
            <a:endParaRPr lang="sk-SK" sz="8800" b="1" cap="none" spc="0" dirty="0">
              <a:ln w="38100" cmpd="sng">
                <a:solidFill>
                  <a:schemeClr val="tx1"/>
                </a:solidFill>
                <a:prstDash val="solid"/>
              </a:ln>
              <a:solidFill>
                <a:srgbClr val="3C5790"/>
              </a:solidFill>
              <a:effectLst>
                <a:glow rad="228600">
                  <a:schemeClr val="bg1"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4" name="Obdĺžnik 3"/>
          <p:cNvSpPr/>
          <p:nvPr/>
        </p:nvSpPr>
        <p:spPr>
          <a:xfrm>
            <a:off x="1907704" y="1340768"/>
            <a:ext cx="698477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800" b="1" u="sng" dirty="0"/>
              <a:t>Zabezpečte svoj počítač proti neoprávnenému vniknutiu.</a:t>
            </a:r>
            <a:r>
              <a:rPr lang="sk-SK" sz="2800" u="sng" dirty="0"/>
              <a:t> </a:t>
            </a:r>
            <a:r>
              <a:rPr lang="sk-SK" sz="2800" dirty="0"/>
              <a:t>Tento krok môžete urobiť použitím tzv. </a:t>
            </a:r>
            <a:r>
              <a:rPr lang="sk-SK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FIREWALL</a:t>
            </a:r>
            <a:r>
              <a:rPr lang="sk-SK" sz="2800" dirty="0"/>
              <a:t>, ktorý vytvára ochrannú stenu medzi vaším počítačom a potenciálne škodlivým obsahom na internete.</a:t>
            </a:r>
          </a:p>
        </p:txBody>
      </p:sp>
      <p:pic>
        <p:nvPicPr>
          <p:cNvPr id="8" name="Obrázok 7" descr="warning2_000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340768"/>
            <a:ext cx="2267744" cy="226774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ĺžnik 3"/>
          <p:cNvSpPr/>
          <p:nvPr/>
        </p:nvSpPr>
        <p:spPr>
          <a:xfrm>
            <a:off x="251520" y="0"/>
            <a:ext cx="889248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k-SK" sz="8800" b="1" dirty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3C5790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Ako sa brániť</a:t>
            </a:r>
            <a:endParaRPr lang="sk-SK" sz="8800" b="1" cap="none" spc="0" dirty="0">
              <a:ln w="38100" cmpd="sng">
                <a:solidFill>
                  <a:schemeClr val="tx1"/>
                </a:solidFill>
                <a:prstDash val="solid"/>
              </a:ln>
              <a:solidFill>
                <a:srgbClr val="3C5790"/>
              </a:solidFill>
              <a:effectLst>
                <a:glow rad="228600">
                  <a:schemeClr val="bg1"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5" name="Obdĺžnik 4"/>
          <p:cNvSpPr/>
          <p:nvPr/>
        </p:nvSpPr>
        <p:spPr>
          <a:xfrm>
            <a:off x="2051720" y="1340768"/>
            <a:ext cx="684076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800" b="1" u="sng" dirty="0"/>
              <a:t>Nezverejňujte svoju emailovú adresu</a:t>
            </a:r>
            <a:r>
              <a:rPr lang="sk-SK" sz="2800" b="1" dirty="0"/>
              <a:t>.</a:t>
            </a:r>
            <a:r>
              <a:rPr lang="sk-SK" sz="2800" dirty="0"/>
              <a:t> Vaša emailová adresa je váš osobný údaj. Veľmi dobre si rozmyslite, do akého formulára ju vyplníte. Používajte radšej niekoľko adries (jednu                                          pre priateľov a druhú                                            na vyplňovanie                                                   do formulárov). </a:t>
            </a:r>
          </a:p>
        </p:txBody>
      </p:sp>
      <p:pic>
        <p:nvPicPr>
          <p:cNvPr id="6" name="Obrázok 5" descr="warning2_000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340768"/>
            <a:ext cx="2267744" cy="2267744"/>
          </a:xfrm>
          <a:prstGeom prst="rect">
            <a:avLst/>
          </a:prstGeom>
        </p:spPr>
      </p:pic>
      <p:pic>
        <p:nvPicPr>
          <p:cNvPr id="9" name="Obrázok 8" descr="email2.gif"/>
          <p:cNvPicPr>
            <a:picLocks noChangeAspect="1"/>
          </p:cNvPicPr>
          <p:nvPr/>
        </p:nvPicPr>
        <p:blipFill>
          <a:blip r:embed="rId3" cstate="print"/>
          <a:srcRect t="6737" b="6296"/>
          <a:stretch>
            <a:fillRect/>
          </a:stretch>
        </p:blipFill>
        <p:spPr>
          <a:xfrm>
            <a:off x="4788024" y="3069730"/>
            <a:ext cx="4355976" cy="378827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/>
          <p:cNvSpPr/>
          <p:nvPr/>
        </p:nvSpPr>
        <p:spPr>
          <a:xfrm>
            <a:off x="251520" y="0"/>
            <a:ext cx="889248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k-SK" sz="8800" b="1" dirty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3C5790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Ako sa brániť</a:t>
            </a:r>
            <a:endParaRPr lang="sk-SK" sz="8800" b="1" cap="none" spc="0" dirty="0">
              <a:ln w="38100" cmpd="sng">
                <a:solidFill>
                  <a:schemeClr val="tx1"/>
                </a:solidFill>
                <a:prstDash val="solid"/>
              </a:ln>
              <a:solidFill>
                <a:srgbClr val="3C5790"/>
              </a:solidFill>
              <a:effectLst>
                <a:glow rad="228600">
                  <a:schemeClr val="bg1"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BlokTextu 2"/>
          <p:cNvSpPr txBox="1"/>
          <p:nvPr/>
        </p:nvSpPr>
        <p:spPr>
          <a:xfrm>
            <a:off x="1907704" y="1412776"/>
            <a:ext cx="723629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b="1" u="sng" dirty="0"/>
              <a:t>Neotvárajte neznáme prílohy.</a:t>
            </a:r>
            <a:r>
              <a:rPr lang="sk-SK" sz="2800" u="sng" dirty="0"/>
              <a:t> </a:t>
            </a:r>
            <a:r>
              <a:rPr lang="sk-SK" sz="2800" dirty="0"/>
              <a:t>Ak neotvoríte spustiteľnú prílohu emailu, nemôžete dostať emailový vírus. Preto radšej všetky cudzojazyčné emaily vymazávajte. </a:t>
            </a:r>
          </a:p>
        </p:txBody>
      </p:sp>
      <p:pic>
        <p:nvPicPr>
          <p:cNvPr id="4" name="Obrázok 3" descr="warning2_000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340768"/>
            <a:ext cx="2160240" cy="2160240"/>
          </a:xfrm>
          <a:prstGeom prst="rect">
            <a:avLst/>
          </a:prstGeom>
        </p:spPr>
      </p:pic>
      <p:pic>
        <p:nvPicPr>
          <p:cNvPr id="8" name="Obrázok 7" descr="email1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76056" y="3249762"/>
            <a:ext cx="3659178" cy="3608238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ok 10" descr="password_ic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39752" y="2996952"/>
            <a:ext cx="3861048" cy="3861048"/>
          </a:xfrm>
          <a:prstGeom prst="rect">
            <a:avLst/>
          </a:prstGeom>
        </p:spPr>
      </p:pic>
      <p:sp>
        <p:nvSpPr>
          <p:cNvPr id="3" name="Obdĺžnik 2"/>
          <p:cNvSpPr/>
          <p:nvPr/>
        </p:nvSpPr>
        <p:spPr>
          <a:xfrm>
            <a:off x="251520" y="0"/>
            <a:ext cx="889248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k-SK" sz="8800" b="1" dirty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3C5790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Ako sa brániť</a:t>
            </a:r>
            <a:endParaRPr lang="sk-SK" sz="8800" b="1" cap="none" spc="0" dirty="0">
              <a:ln w="38100" cmpd="sng">
                <a:solidFill>
                  <a:schemeClr val="tx1"/>
                </a:solidFill>
                <a:prstDash val="solid"/>
              </a:ln>
              <a:solidFill>
                <a:srgbClr val="3C5790"/>
              </a:solidFill>
              <a:effectLst>
                <a:glow rad="228600">
                  <a:schemeClr val="bg1"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6" name="BlokTextu 5"/>
          <p:cNvSpPr txBox="1"/>
          <p:nvPr/>
        </p:nvSpPr>
        <p:spPr>
          <a:xfrm>
            <a:off x="2195736" y="1700808"/>
            <a:ext cx="66247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b="1" u="sng" dirty="0"/>
              <a:t>Chráňte vstup do počítača heslom</a:t>
            </a:r>
            <a:r>
              <a:rPr lang="sk-SK" sz="2800" b="1" dirty="0"/>
              <a:t>.</a:t>
            </a:r>
            <a:r>
              <a:rPr lang="sk-SK" sz="2800" dirty="0"/>
              <a:t> Nedovoľte neznámej osobe, aby sa dostala do vášho počítača.</a:t>
            </a:r>
          </a:p>
        </p:txBody>
      </p:sp>
      <p:pic>
        <p:nvPicPr>
          <p:cNvPr id="7" name="Obrázok 6" descr="warning2_000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340768"/>
            <a:ext cx="2267744" cy="2267744"/>
          </a:xfrm>
          <a:prstGeom prst="rect">
            <a:avLst/>
          </a:prstGeom>
        </p:spPr>
      </p:pic>
      <p:pic>
        <p:nvPicPr>
          <p:cNvPr id="10" name="Obrázok 9" descr="green-safe-lock-icon-png-larg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56176" y="3861048"/>
            <a:ext cx="2686910" cy="2708920"/>
          </a:xfrm>
          <a:prstGeom prst="rect">
            <a:avLst/>
          </a:prstGeom>
        </p:spPr>
      </p:pic>
      <p:sp>
        <p:nvSpPr>
          <p:cNvPr id="12" name="BlokTextu 11"/>
          <p:cNvSpPr txBox="1"/>
          <p:nvPr/>
        </p:nvSpPr>
        <p:spPr>
          <a:xfrm rot="751399">
            <a:off x="2730583" y="4382022"/>
            <a:ext cx="2664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PASSWORD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ok 6" descr="computer_gif_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80112" y="3543300"/>
            <a:ext cx="3333750" cy="3314700"/>
          </a:xfrm>
          <a:prstGeom prst="rect">
            <a:avLst/>
          </a:prstGeom>
        </p:spPr>
      </p:pic>
      <p:sp>
        <p:nvSpPr>
          <p:cNvPr id="3" name="Obdĺžnik 2"/>
          <p:cNvSpPr/>
          <p:nvPr/>
        </p:nvSpPr>
        <p:spPr>
          <a:xfrm>
            <a:off x="251520" y="0"/>
            <a:ext cx="889248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k-SK" sz="8800" b="1" dirty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3C5790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Ako sa brániť</a:t>
            </a:r>
            <a:endParaRPr lang="sk-SK" sz="8800" b="1" cap="none" spc="0" dirty="0">
              <a:ln w="38100" cmpd="sng">
                <a:solidFill>
                  <a:schemeClr val="tx1"/>
                </a:solidFill>
                <a:prstDash val="solid"/>
              </a:ln>
              <a:solidFill>
                <a:srgbClr val="3C5790"/>
              </a:solidFill>
              <a:effectLst>
                <a:glow rad="228600">
                  <a:schemeClr val="bg1"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4" name="BlokTextu 3"/>
          <p:cNvSpPr txBox="1"/>
          <p:nvPr/>
        </p:nvSpPr>
        <p:spPr>
          <a:xfrm>
            <a:off x="2267744" y="1484784"/>
            <a:ext cx="662473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b="1" u="sng" dirty="0"/>
              <a:t>Majte prehľad kto a ako využíva váš počítač.</a:t>
            </a:r>
            <a:r>
              <a:rPr lang="sk-SK" sz="2800" u="sng" dirty="0"/>
              <a:t> </a:t>
            </a:r>
            <a:r>
              <a:rPr lang="sk-SK" sz="2800" dirty="0"/>
              <a:t>Veľa užívateľov využívajúcich cudzí počítač prejavuje menšiu zodpovednosť ako pri vlastnom počítači, preto sa treba dohodnúť na konkrétnych pravidlách a určiť, čo 			 môže na Vašom 				      PC robiť. </a:t>
            </a:r>
          </a:p>
        </p:txBody>
      </p:sp>
      <p:pic>
        <p:nvPicPr>
          <p:cNvPr id="5" name="Obrázok 4" descr="warning2_000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340768"/>
            <a:ext cx="2267744" cy="226774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ĺžnik 3"/>
          <p:cNvSpPr/>
          <p:nvPr/>
        </p:nvSpPr>
        <p:spPr>
          <a:xfrm>
            <a:off x="251520" y="-171400"/>
            <a:ext cx="8892480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k-SK" sz="8000" b="1" cap="none" spc="0" dirty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Nezabudni skontrolovať PC, keď dnes prídeš domov...</a:t>
            </a:r>
          </a:p>
        </p:txBody>
      </p:sp>
      <p:pic>
        <p:nvPicPr>
          <p:cNvPr id="5" name="Obrázok 4" descr="worm-virus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212976"/>
            <a:ext cx="2946099" cy="3645024"/>
          </a:xfrm>
          <a:prstGeom prst="rect">
            <a:avLst/>
          </a:prstGeom>
        </p:spPr>
      </p:pic>
      <p:pic>
        <p:nvPicPr>
          <p:cNvPr id="6" name="Obrázok 5" descr="worm-virus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6335688" y="3212976"/>
            <a:ext cx="2808312" cy="3645024"/>
          </a:xfrm>
          <a:prstGeom prst="rect">
            <a:avLst/>
          </a:prstGeom>
        </p:spPr>
      </p:pic>
      <p:pic>
        <p:nvPicPr>
          <p:cNvPr id="7" name="Obrázok 6" descr="Virus1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63888" y="4221088"/>
            <a:ext cx="2562225" cy="333375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ka">
  <a:themeElements>
    <a:clrScheme name="Organika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ka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ka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182</TotalTime>
  <Words>689</Words>
  <Application>Microsoft Office PowerPoint</Application>
  <PresentationFormat>Předvádění na obrazovce (4:3)</PresentationFormat>
  <Paragraphs>67</Paragraphs>
  <Slides>20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20</vt:i4>
      </vt:variant>
    </vt:vector>
  </HeadingPairs>
  <TitlesOfParts>
    <vt:vector size="24" baseType="lpstr">
      <vt:lpstr>Arial</vt:lpstr>
      <vt:lpstr>Comic Sans MS</vt:lpstr>
      <vt:lpstr>Garamond</vt:lpstr>
      <vt:lpstr>Organika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lenovo_ntb</dc:creator>
  <cp:lastModifiedBy>spalna</cp:lastModifiedBy>
  <cp:revision>4</cp:revision>
  <dcterms:created xsi:type="dcterms:W3CDTF">2011-03-13T15:23:36Z</dcterms:created>
  <dcterms:modified xsi:type="dcterms:W3CDTF">2022-09-19T15:11:14Z</dcterms:modified>
</cp:coreProperties>
</file>